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56" r:id="rId2"/>
    <p:sldId id="324" r:id="rId3"/>
    <p:sldId id="364" r:id="rId4"/>
    <p:sldId id="363" r:id="rId5"/>
    <p:sldId id="362" r:id="rId6"/>
  </p:sldIdLst>
  <p:sldSz cx="12192000" cy="6858000"/>
  <p:notesSz cx="9388475" cy="7102475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3399"/>
    <a:srgbClr val="000000"/>
    <a:srgbClr val="215968"/>
    <a:srgbClr val="D9D9D9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624" y="-10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-60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quarter" idx="1"/>
          </p:nvPr>
        </p:nvSpPr>
        <p:spPr>
          <a:xfrm>
            <a:off x="5318478" y="1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474FFE-35FE-44FC-A729-150C401FED40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2"/>
          </p:nvPr>
        </p:nvSpPr>
        <p:spPr>
          <a:xfrm>
            <a:off x="1" y="6745776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3"/>
          </p:nvPr>
        </p:nvSpPr>
        <p:spPr>
          <a:xfrm>
            <a:off x="5318478" y="6745776"/>
            <a:ext cx="4067834" cy="35557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C9EBC0D-480C-4C19-BE14-8BC3D967DBEF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42778644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หัวกระดาษ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068043" cy="355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idx="1"/>
          </p:nvPr>
        </p:nvSpPr>
        <p:spPr>
          <a:xfrm>
            <a:off x="5317458" y="1"/>
            <a:ext cx="4069530" cy="35520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4D82E0-5407-4E28-877B-BE7B035D0284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4" name="ตัวยึดรูปบนภาพนิ่ง 3"/>
          <p:cNvSpPr>
            <a:spLocks noGrp="1" noRot="1" noChangeAspect="1"/>
          </p:cNvSpPr>
          <p:nvPr>
            <p:ph type="sldImg" idx="2"/>
          </p:nvPr>
        </p:nvSpPr>
        <p:spPr>
          <a:xfrm>
            <a:off x="2325688" y="531813"/>
            <a:ext cx="4737100" cy="26654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ตัวยึดบันทึกย่อ 4"/>
          <p:cNvSpPr>
            <a:spLocks noGrp="1"/>
          </p:cNvSpPr>
          <p:nvPr>
            <p:ph type="body" sz="quarter" idx="3"/>
          </p:nvPr>
        </p:nvSpPr>
        <p:spPr>
          <a:xfrm>
            <a:off x="938552" y="3373636"/>
            <a:ext cx="7511375" cy="3196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4"/>
          </p:nvPr>
        </p:nvSpPr>
        <p:spPr>
          <a:xfrm>
            <a:off x="1" y="6745633"/>
            <a:ext cx="4068043" cy="355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5"/>
          </p:nvPr>
        </p:nvSpPr>
        <p:spPr>
          <a:xfrm>
            <a:off x="5317458" y="6745633"/>
            <a:ext cx="4069530" cy="35520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AEB519-D518-4179-82FA-002151E38F60}" type="slidenum">
              <a:rPr lang="th-TH" smtClean="0"/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23128028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914400" y="2130430"/>
            <a:ext cx="10363200" cy="1470025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963084" y="4406905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sz="half" idx="1"/>
          </p:nvPr>
        </p:nvSpPr>
        <p:spPr>
          <a:xfrm>
            <a:off x="609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197600" y="160020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ยึดเนื้อหา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ยึดข้อความ 4"/>
          <p:cNvSpPr>
            <a:spLocks noGrp="1"/>
          </p:cNvSpPr>
          <p:nvPr>
            <p:ph type="body" sz="quarter" idx="3"/>
          </p:nvPr>
        </p:nvSpPr>
        <p:spPr>
          <a:xfrm>
            <a:off x="6193370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ยึดเนื้อหา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ยึด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8" name="ตัวยึด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ยึด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4" name="ตัวยึด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ยึด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3" name="ตัวยึด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ยึด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เนื้อหา 2"/>
          <p:cNvSpPr>
            <a:spLocks noGrp="1"/>
          </p:cNvSpPr>
          <p:nvPr>
            <p:ph idx="1"/>
          </p:nvPr>
        </p:nvSpPr>
        <p:spPr>
          <a:xfrm>
            <a:off x="4766733" y="27305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รูปภาพ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ตัวยึดข้อความ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ยึด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6" name="ตัวยึด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ยึด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ยึดชื่อเรื่อง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ยึดข้อความ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ยึดวันที่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5984C-D1D7-4405-A288-A6C05699FEB3}" type="datetimeFigureOut">
              <a:rPr lang="th-TH" smtClean="0"/>
              <a:pPr/>
              <a:t>18/01/64</a:t>
            </a:fld>
            <a:endParaRPr lang="th-TH"/>
          </a:p>
        </p:txBody>
      </p:sp>
      <p:sp>
        <p:nvSpPr>
          <p:cNvPr id="5" name="ตัวยึด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ยึด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EA7400-D0BC-4A2E-8206-3C9800D609E1}" type="slidenum">
              <a:rPr lang="th-TH" smtClean="0"/>
              <a:pPr/>
              <a:t>‹#›</a:t>
            </a:fld>
            <a:endParaRPr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13" Type="http://schemas.openxmlformats.org/officeDocument/2006/relationships/image" Target="../media/image13.png"/><Relationship Id="rId3" Type="http://schemas.microsoft.com/office/2007/relationships/hdphoto" Target="../media/hdphoto1.wdp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1.png"/><Relationship Id="rId5" Type="http://schemas.openxmlformats.org/officeDocument/2006/relationships/image" Target="../media/image3.png"/><Relationship Id="rId10" Type="http://schemas.openxmlformats.org/officeDocument/2006/relationships/image" Target="../media/image10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13" Type="http://schemas.openxmlformats.org/officeDocument/2006/relationships/image" Target="../media/image24.jpeg"/><Relationship Id="rId3" Type="http://schemas.openxmlformats.org/officeDocument/2006/relationships/image" Target="../media/image3.png"/><Relationship Id="rId7" Type="http://schemas.openxmlformats.org/officeDocument/2006/relationships/image" Target="../media/image21.png"/><Relationship Id="rId12" Type="http://schemas.microsoft.com/office/2007/relationships/hdphoto" Target="../media/hdphoto6.wdp"/><Relationship Id="rId17" Type="http://schemas.openxmlformats.org/officeDocument/2006/relationships/image" Target="../media/image26.png"/><Relationship Id="rId2" Type="http://schemas.openxmlformats.org/officeDocument/2006/relationships/image" Target="../media/image2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microsoft.com/office/2007/relationships/hdphoto" Target="../media/hdphoto7.wdp"/><Relationship Id="rId10" Type="http://schemas.microsoft.com/office/2007/relationships/hdphoto" Target="../media/hdphoto5.wdp"/><Relationship Id="rId4" Type="http://schemas.openxmlformats.org/officeDocument/2006/relationships/image" Target="../media/image19.png"/><Relationship Id="rId9" Type="http://schemas.openxmlformats.org/officeDocument/2006/relationships/image" Target="../media/image22.png"/><Relationship Id="rId1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30" name="Rectangle 29"/>
          <p:cNvSpPr/>
          <p:nvPr/>
        </p:nvSpPr>
        <p:spPr>
          <a:xfrm>
            <a:off x="1657728" y="4172887"/>
            <a:ext cx="89027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th-TH" sz="3600" b="1" kern="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การบูร</a:t>
            </a:r>
            <a:r>
              <a:rPr lang="th-TH" sz="3600" b="1" kern="0" dirty="0" err="1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ณา</a:t>
            </a:r>
            <a:r>
              <a:rPr lang="th-TH" sz="3600" b="1" kern="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การหน่วยงานของรัฐ ร่วมกับเครือข่ายเรือประมงพื้นบ้านคุระ </a:t>
            </a:r>
          </a:p>
          <a:p>
            <a:pPr lvl="0" algn="ctr">
              <a:defRPr/>
            </a:pPr>
            <a:r>
              <a:rPr lang="th-TH" sz="3600" b="1" kern="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ให้ความช่วยเหลือเรือประมงพื้นบ้านเครื่องยนต์ขัดข้องในทะเล</a:t>
            </a:r>
          </a:p>
        </p:txBody>
      </p:sp>
      <p:sp>
        <p:nvSpPr>
          <p:cNvPr id="2" name="สี่เหลี่ยมผืนผ้า 1"/>
          <p:cNvSpPr/>
          <p:nvPr/>
        </p:nvSpPr>
        <p:spPr>
          <a:xfrm>
            <a:off x="8472264" y="6093296"/>
            <a:ext cx="3598367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90000"/>
              </a:lnSpc>
            </a:pP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21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ม.ค.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64</a:t>
            </a:r>
            <a:endParaRPr lang="th-TH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r">
              <a:lnSpc>
                <a:spcPct val="90000"/>
              </a:lnSpc>
            </a:pP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ห้องประชุม จำปูน </a:t>
            </a:r>
            <a:r>
              <a:rPr lang="th-TH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ศาลา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กลาง </a:t>
            </a:r>
            <a:r>
              <a:rPr lang="th-TH" sz="2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จว</a:t>
            </a:r>
            <a:r>
              <a:rPr lang="th-TH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.พังงา</a:t>
            </a:r>
          </a:p>
        </p:txBody>
      </p:sp>
      <p:sp>
        <p:nvSpPr>
          <p:cNvPr id="10" name="Rectangle 28"/>
          <p:cNvSpPr/>
          <p:nvPr/>
        </p:nvSpPr>
        <p:spPr>
          <a:xfrm>
            <a:off x="4360725" y="5469277"/>
            <a:ext cx="349677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th-TH" sz="3600" b="1" i="1" kern="0" dirty="0" smtClean="0">
                <a:solidFill>
                  <a:srgbClr val="003399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“ ใคร</a:t>
            </a:r>
            <a:r>
              <a:rPr lang="th-TH" sz="3600" b="1" i="1" kern="0" dirty="0">
                <a:solidFill>
                  <a:srgbClr val="003399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อยู่ใกล้ เข้าไป</a:t>
            </a:r>
            <a:r>
              <a:rPr lang="th-TH" sz="3600" b="1" i="1" kern="0" dirty="0" smtClean="0">
                <a:solidFill>
                  <a:srgbClr val="003399"/>
                </a:solidFill>
                <a:effectLst>
                  <a:glow rad="101600">
                    <a:schemeClr val="bg1">
                      <a:lumMod val="95000"/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+mj-ea"/>
                <a:cs typeface="TH SarabunPSK" panose="020B0500040200020003" pitchFamily="34" charset="-34"/>
              </a:rPr>
              <a:t>ก่อน ”</a:t>
            </a:r>
            <a:endParaRPr lang="en-US" sz="1800" b="1" i="1" kern="0" dirty="0">
              <a:solidFill>
                <a:srgbClr val="003399"/>
              </a:solidFill>
              <a:effectLst>
                <a:glow rad="101600">
                  <a:schemeClr val="bg1">
                    <a:lumMod val="95000"/>
                    <a:alpha val="60000"/>
                  </a:schemeClr>
                </a:glow>
              </a:effectLst>
            </a:endParaRPr>
          </a:p>
        </p:txBody>
      </p:sp>
      <p:sp>
        <p:nvSpPr>
          <p:cNvPr id="11" name="Rectangle 11"/>
          <p:cNvSpPr>
            <a:spLocks noChangeArrowheads="1"/>
          </p:cNvSpPr>
          <p:nvPr/>
        </p:nvSpPr>
        <p:spPr bwMode="auto">
          <a:xfrm>
            <a:off x="983432" y="546101"/>
            <a:ext cx="10224000" cy="11271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sp>
        <p:nvSpPr>
          <p:cNvPr id="14" name="Text Box 7"/>
          <p:cNvSpPr txBox="1">
            <a:spLocks noChangeArrowheads="1"/>
          </p:cNvSpPr>
          <p:nvPr/>
        </p:nvSpPr>
        <p:spPr bwMode="auto">
          <a:xfrm>
            <a:off x="983432" y="-3577"/>
            <a:ext cx="1022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>
              <a:defRPr/>
            </a:pPr>
            <a:r>
              <a:rPr lang="th-TH" sz="3600" kern="0" dirty="0">
                <a:solidFill>
                  <a:srgbClr val="FFFF00"/>
                </a:solidFill>
                <a:effectLst>
                  <a:glow rad="101600">
                    <a:srgbClr val="000000"/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ศูนย์อำนวยการรักษาผลประโยชน์ของชาติทางทะเลจังหวัดพังงา</a:t>
            </a:r>
            <a:endParaRPr lang="en-US" sz="1800" kern="0" dirty="0">
              <a:solidFill>
                <a:sysClr val="windowText" lastClr="000000"/>
              </a:solidFill>
            </a:endParaRPr>
          </a:p>
        </p:txBody>
      </p:sp>
      <p:pic>
        <p:nvPicPr>
          <p:cNvPr id="17" name="Picture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592" y="224728"/>
            <a:ext cx="756000" cy="756000"/>
          </a:xfrm>
          <a:prstGeom prst="rect">
            <a:avLst/>
          </a:prstGeom>
        </p:spPr>
      </p:pic>
      <p:pic>
        <p:nvPicPr>
          <p:cNvPr id="18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6664" y="224728"/>
            <a:ext cx="756000" cy="756000"/>
          </a:xfrm>
          <a:prstGeom prst="rect">
            <a:avLst/>
          </a:prstGeom>
        </p:spPr>
      </p:pic>
      <p:pic>
        <p:nvPicPr>
          <p:cNvPr id="20" name="Picture 23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009" t="10732" r="158" b="55728"/>
          <a:stretch/>
        </p:blipFill>
        <p:spPr>
          <a:xfrm>
            <a:off x="1441704" y="2372687"/>
            <a:ext cx="9334816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27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9831" y="1120673"/>
            <a:ext cx="2452338" cy="2452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983432" y="-3577"/>
            <a:ext cx="1022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สถานการณ์ </a:t>
            </a:r>
            <a:r>
              <a:rPr lang="en-US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&amp; </a:t>
            </a:r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การปฏิบัติ ใน อา. </a:t>
            </a:r>
            <a:r>
              <a:rPr lang="en-US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10 </a:t>
            </a:r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ม.ค.</a:t>
            </a:r>
            <a:r>
              <a:rPr lang="en-US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64</a:t>
            </a:r>
            <a:endParaRPr lang="th-TH" sz="3600" dirty="0">
              <a:solidFill>
                <a:srgbClr val="0033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8" name="Rectangle 11"/>
          <p:cNvSpPr>
            <a:spLocks noChangeArrowheads="1"/>
          </p:cNvSpPr>
          <p:nvPr/>
        </p:nvSpPr>
        <p:spPr bwMode="auto">
          <a:xfrm>
            <a:off x="983432" y="546101"/>
            <a:ext cx="10224000" cy="11271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pic>
        <p:nvPicPr>
          <p:cNvPr id="4" name="รูปภาพ 3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081" t="35037" r="16421" b="44626"/>
          <a:stretch/>
        </p:blipFill>
        <p:spPr>
          <a:xfrm>
            <a:off x="1242441" y="764704"/>
            <a:ext cx="9585606" cy="50058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5" name="Rectangle 56"/>
          <p:cNvSpPr/>
          <p:nvPr/>
        </p:nvSpPr>
        <p:spPr>
          <a:xfrm>
            <a:off x="265336" y="5543110"/>
            <a:ext cx="146539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อช.หมู่เกาะ</a:t>
            </a:r>
            <a:r>
              <a:rPr lang="th-TH" sz="18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สุรินทร์</a:t>
            </a:r>
          </a:p>
        </p:txBody>
      </p:sp>
      <p:sp>
        <p:nvSpPr>
          <p:cNvPr id="17" name="แผนผังลำดับงาน: ตัวเชื่อมต่อ 16"/>
          <p:cNvSpPr/>
          <p:nvPr/>
        </p:nvSpPr>
        <p:spPr>
          <a:xfrm>
            <a:off x="121603" y="5625264"/>
            <a:ext cx="180000" cy="180000"/>
          </a:xfrm>
          <a:prstGeom prst="flowChart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19" name="แผนผังลำดับงาน: ตัวเชื่อมต่อ 18"/>
          <p:cNvSpPr/>
          <p:nvPr/>
        </p:nvSpPr>
        <p:spPr>
          <a:xfrm>
            <a:off x="4079776" y="2492896"/>
            <a:ext cx="180000" cy="180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0" name="Rectangle 56"/>
          <p:cNvSpPr/>
          <p:nvPr/>
        </p:nvSpPr>
        <p:spPr>
          <a:xfrm>
            <a:off x="273962" y="5756074"/>
            <a:ext cx="102656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 smtClean="0">
                <a:solidFill>
                  <a:srgbClr val="00B05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กองหิน</a:t>
            </a:r>
            <a:r>
              <a:rPr lang="th-TH" sz="1800" b="1" dirty="0" err="1" smtClean="0">
                <a:solidFill>
                  <a:srgbClr val="00B05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ริเชริว</a:t>
            </a:r>
            <a:endParaRPr lang="th-TH" sz="1800" b="1" dirty="0">
              <a:solidFill>
                <a:srgbClr val="00B05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1" name="แผนผังลำดับงาน: ตัวเชื่อมต่อ 20"/>
          <p:cNvSpPr/>
          <p:nvPr/>
        </p:nvSpPr>
        <p:spPr>
          <a:xfrm>
            <a:off x="117546" y="5841288"/>
            <a:ext cx="180000" cy="180000"/>
          </a:xfrm>
          <a:prstGeom prst="flowChartConnector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4" name="แผนผังลำดับงาน: ตัวเชื่อมต่อ 23"/>
          <p:cNvSpPr/>
          <p:nvPr/>
        </p:nvSpPr>
        <p:spPr>
          <a:xfrm>
            <a:off x="8508288" y="4185104"/>
            <a:ext cx="180000" cy="180000"/>
          </a:xfrm>
          <a:prstGeom prst="flowChartConnector">
            <a:avLst/>
          </a:prstGeom>
        </p:spPr>
        <p:style>
          <a:lnRef idx="0">
            <a:schemeClr val="accent4"/>
          </a:lnRef>
          <a:fillRef idx="1001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18" name="Picture 27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3592" y="224728"/>
            <a:ext cx="756000" cy="756000"/>
          </a:xfrm>
          <a:prstGeom prst="rect">
            <a:avLst/>
          </a:prstGeom>
        </p:spPr>
      </p:pic>
      <p:pic>
        <p:nvPicPr>
          <p:cNvPr id="27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6664" y="224728"/>
            <a:ext cx="756000" cy="756000"/>
          </a:xfrm>
          <a:prstGeom prst="rect">
            <a:avLst/>
          </a:prstGeom>
        </p:spPr>
      </p:pic>
      <p:pic>
        <p:nvPicPr>
          <p:cNvPr id="32" name="รูปภาพ 31"/>
          <p:cNvPicPr>
            <a:picLocks noChangeAspect="1"/>
          </p:cNvPicPr>
          <p:nvPr/>
        </p:nvPicPr>
        <p:blipFill rotWithShape="1">
          <a:blip r:embed="rId6" cstate="print"/>
          <a:srcRect t="11232" b="8052"/>
          <a:stretch/>
        </p:blipFill>
        <p:spPr bwMode="auto">
          <a:xfrm>
            <a:off x="2190468" y="4435460"/>
            <a:ext cx="3473484" cy="13647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3" name="รูปภาพ 32"/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25000"/>
                    </a14:imgEffect>
                    <a14:imgEffect>
                      <a14:brightnessContrast bright="40000"/>
                    </a14:imgEffect>
                  </a14:imgLayer>
                </a14:imgProps>
              </a:ext>
            </a:extLst>
          </a:blip>
          <a:srcRect t="10817"/>
          <a:stretch/>
        </p:blipFill>
        <p:spPr bwMode="auto">
          <a:xfrm>
            <a:off x="3071664" y="5605011"/>
            <a:ext cx="2360865" cy="10248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4" name="รูปภาพ 33"/>
          <p:cNvPicPr>
            <a:picLocks noChangeAspect="1"/>
          </p:cNvPicPr>
          <p:nvPr/>
        </p:nvPicPr>
        <p:blipFill rotWithShape="1">
          <a:blip r:embed="rId9" cstate="print"/>
          <a:srcRect l="13327" t="21292" r="17754" b="16506"/>
          <a:stretch/>
        </p:blipFill>
        <p:spPr bwMode="auto">
          <a:xfrm>
            <a:off x="9192344" y="5285446"/>
            <a:ext cx="2016224" cy="13626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6" name="รูปภาพ 3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 bwMode="auto">
          <a:xfrm>
            <a:off x="5976787" y="5285446"/>
            <a:ext cx="1847405" cy="13833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7" name="รูปภาพ 36"/>
          <p:cNvPicPr>
            <a:picLocks noChangeAspect="1"/>
          </p:cNvPicPr>
          <p:nvPr/>
        </p:nvPicPr>
        <p:blipFill rotWithShape="1">
          <a:blip r:embed="rId11" cstate="print"/>
          <a:srcRect b="16426"/>
          <a:stretch/>
        </p:blipFill>
        <p:spPr bwMode="auto">
          <a:xfrm>
            <a:off x="7895705" y="5285447"/>
            <a:ext cx="1236197" cy="13833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0" name="แผนผังลำดับงาน: ตัวเชื่อมต่อ 39"/>
          <p:cNvSpPr/>
          <p:nvPr/>
        </p:nvSpPr>
        <p:spPr>
          <a:xfrm>
            <a:off x="8436280" y="4293096"/>
            <a:ext cx="180000" cy="180000"/>
          </a:xfrm>
          <a:prstGeom prst="flowChart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1" name="แผนผังลำดับงาน: ตัวเชื่อมต่อ 40"/>
          <p:cNvSpPr/>
          <p:nvPr/>
        </p:nvSpPr>
        <p:spPr>
          <a:xfrm>
            <a:off x="4079776" y="2996952"/>
            <a:ext cx="180000" cy="1800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38" name="รูปภาพ 37"/>
          <p:cNvPicPr>
            <a:picLocks noChangeAspect="1"/>
          </p:cNvPicPr>
          <p:nvPr/>
        </p:nvPicPr>
        <p:blipFill rotWithShape="1">
          <a:blip r:embed="rId12" cstate="print"/>
          <a:srcRect l="4637"/>
          <a:stretch/>
        </p:blipFill>
        <p:spPr bwMode="auto">
          <a:xfrm>
            <a:off x="3942298" y="701813"/>
            <a:ext cx="1793662" cy="1062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sp>
        <p:nvSpPr>
          <p:cNvPr id="42" name="แผนผังลำดับงาน: ตัวเชื่อมต่อ 41"/>
          <p:cNvSpPr/>
          <p:nvPr/>
        </p:nvSpPr>
        <p:spPr>
          <a:xfrm>
            <a:off x="123282" y="6057312"/>
            <a:ext cx="180000" cy="1800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43" name="Rectangle 56"/>
          <p:cNvSpPr/>
          <p:nvPr/>
        </p:nvSpPr>
        <p:spPr>
          <a:xfrm>
            <a:off x="256710" y="5980492"/>
            <a:ext cx="18270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 err="1" smtClean="0">
                <a:solidFill>
                  <a:srgbClr val="C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1800" b="1" dirty="0" smtClean="0">
                <a:solidFill>
                  <a:srgbClr val="C00000"/>
                </a:solidFill>
                <a:effectLst/>
                <a:latin typeface="TH SarabunPSK" panose="020B0500040200020003" pitchFamily="34" charset="-34"/>
                <a:cs typeface="TH SarabunPSK" panose="020B0500040200020003" pitchFamily="34" charset="-34"/>
              </a:rPr>
              <a:t>ม.เครื่องยนต์ขัดข้อง</a:t>
            </a:r>
            <a:endParaRPr lang="th-TH" sz="1800" b="1" dirty="0">
              <a:solidFill>
                <a:srgbClr val="C00000"/>
              </a:solidFill>
              <a:effectLst/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4" name="Rectangle 56"/>
          <p:cNvSpPr/>
          <p:nvPr/>
        </p:nvSpPr>
        <p:spPr>
          <a:xfrm>
            <a:off x="108920" y="3236382"/>
            <a:ext cx="1588832" cy="694806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1240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ศรชล.จังหวัด พง.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รับแจ้งเหตุ</a:t>
            </a:r>
          </a:p>
        </p:txBody>
      </p:sp>
      <p:sp>
        <p:nvSpPr>
          <p:cNvPr id="45" name="Rectangle 56"/>
          <p:cNvSpPr/>
          <p:nvPr/>
        </p:nvSpPr>
        <p:spPr>
          <a:xfrm>
            <a:off x="1425906" y="3238854"/>
            <a:ext cx="1789774" cy="694806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1330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อช.หมู่เกาะสุรินทร์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ออกเรือ/ค้นหา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31" name="ลูกศรเชื่อมต่อแบบตรง 28"/>
          <p:cNvCxnSpPr/>
          <p:nvPr/>
        </p:nvCxnSpPr>
        <p:spPr>
          <a:xfrm>
            <a:off x="551384" y="2888539"/>
            <a:ext cx="10789920" cy="0"/>
          </a:xfrm>
          <a:prstGeom prst="straightConnector1">
            <a:avLst/>
          </a:prstGeom>
          <a:ln w="38100">
            <a:solidFill>
              <a:srgbClr val="00B0F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แผนผังลำดับงาน: ตัวเชื่อมต่อ 15"/>
          <p:cNvSpPr/>
          <p:nvPr/>
        </p:nvSpPr>
        <p:spPr>
          <a:xfrm>
            <a:off x="2180143" y="1422071"/>
            <a:ext cx="180000" cy="180000"/>
          </a:xfrm>
          <a:prstGeom prst="flowChartConnector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" name="แผนผังลำดับงาน: ตัวเชื่อมต่อ 29"/>
          <p:cNvSpPr/>
          <p:nvPr/>
        </p:nvSpPr>
        <p:spPr>
          <a:xfrm>
            <a:off x="848042" y="2842513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35" name="ลูกศรเชื่อมต่อแบบตรง 28"/>
          <p:cNvCxnSpPr>
            <a:stCxn id="30" idx="4"/>
            <a:endCxn id="44" idx="0"/>
          </p:cNvCxnSpPr>
          <p:nvPr/>
        </p:nvCxnSpPr>
        <p:spPr>
          <a:xfrm>
            <a:off x="902042" y="2950513"/>
            <a:ext cx="1294" cy="28586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แผนผังลำดับงาน: ตัวเชื่อมต่อ 29"/>
          <p:cNvSpPr/>
          <p:nvPr/>
        </p:nvSpPr>
        <p:spPr>
          <a:xfrm>
            <a:off x="2262636" y="2832375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47" name="ลูกศรเชื่อมต่อแบบตรง 28"/>
          <p:cNvCxnSpPr>
            <a:stCxn id="46" idx="4"/>
            <a:endCxn id="45" idx="0"/>
          </p:cNvCxnSpPr>
          <p:nvPr/>
        </p:nvCxnSpPr>
        <p:spPr>
          <a:xfrm>
            <a:off x="2316636" y="2940375"/>
            <a:ext cx="4157" cy="29847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แผนผังลำดับงาน: ตัวเชื่อมต่อ 29"/>
          <p:cNvSpPr/>
          <p:nvPr/>
        </p:nvSpPr>
        <p:spPr>
          <a:xfrm>
            <a:off x="3846812" y="2806497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50" name="ลูกศรเชื่อมต่อแบบตรง 28"/>
          <p:cNvCxnSpPr>
            <a:stCxn id="49" idx="4"/>
            <a:endCxn id="48" idx="0"/>
          </p:cNvCxnSpPr>
          <p:nvPr/>
        </p:nvCxnSpPr>
        <p:spPr>
          <a:xfrm flipH="1">
            <a:off x="3896343" y="2914497"/>
            <a:ext cx="4469" cy="298479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ectangle 56"/>
          <p:cNvSpPr/>
          <p:nvPr/>
        </p:nvSpPr>
        <p:spPr>
          <a:xfrm>
            <a:off x="9063518" y="3234878"/>
            <a:ext cx="1280954" cy="694806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2030</a:t>
            </a:r>
          </a:p>
          <a:p>
            <a:pPr algn="ctr">
              <a:lnSpc>
                <a:spcPct val="70000"/>
              </a:lnSpc>
            </a:pP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เรืออ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ลิสาเข้าเทียบเรียบร้อย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3" name="แผนผังลำดับงาน: ตัวเชื่อมต่อ 29"/>
          <p:cNvSpPr/>
          <p:nvPr/>
        </p:nvSpPr>
        <p:spPr>
          <a:xfrm>
            <a:off x="2963664" y="2845822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1" name="Rectangle 60"/>
          <p:cNvSpPr/>
          <p:nvPr/>
        </p:nvSpPr>
        <p:spPr>
          <a:xfrm>
            <a:off x="122048" y="4365104"/>
            <a:ext cx="1868372" cy="694806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lvl="0">
              <a:lnSpc>
                <a:spcPct val="70000"/>
              </a:lnSpc>
            </a:pPr>
            <a:r>
              <a:rPr lang="th-TH" sz="1800" b="1" dirty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อช.หมู่เกาะสุรินทร์</a:t>
            </a:r>
          </a:p>
          <a:p>
            <a:pPr lvl="0">
              <a:lnSpc>
                <a:spcPct val="70000"/>
              </a:lnSpc>
            </a:pPr>
            <a:r>
              <a:rPr lang="th-TH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 </a:t>
            </a:r>
            <a:r>
              <a:rPr lang="th-TH" sz="1800" b="1" dirty="0" err="1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ศบป</a:t>
            </a:r>
            <a:r>
              <a:rPr lang="th-TH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</a:t>
            </a:r>
            <a:r>
              <a:rPr lang="th-TH" sz="1800" b="1" dirty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เขต </a:t>
            </a:r>
            <a:r>
              <a:rPr lang="en-US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</a:t>
            </a:r>
            <a:r>
              <a:rPr lang="th-TH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(พังงา)</a:t>
            </a:r>
            <a:endParaRPr lang="en-US" sz="1800" b="1" dirty="0" smtClean="0">
              <a:solidFill>
                <a:prstClr val="black"/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lvl="0">
              <a:lnSpc>
                <a:spcPct val="70000"/>
              </a:lnSpc>
            </a:pPr>
            <a:r>
              <a:rPr lang="en-US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-</a:t>
            </a:r>
            <a:r>
              <a:rPr lang="th-TH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b="1" dirty="0" err="1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ศปก</a:t>
            </a:r>
            <a:r>
              <a:rPr lang="th-TH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.ศรชล.ภาค </a:t>
            </a:r>
            <a:r>
              <a:rPr lang="en-US" sz="1800" b="1" dirty="0" smtClean="0">
                <a:solidFill>
                  <a:prstClr val="black"/>
                </a:solidFill>
                <a:effectLst>
                  <a:glow rad="228600">
                    <a:prstClr val="white">
                      <a:alpha val="40000"/>
                    </a:prst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1800" b="1" dirty="0">
              <a:solidFill>
                <a:prstClr val="black"/>
              </a:solidFill>
              <a:effectLst>
                <a:glow rad="228600">
                  <a:prstClr val="white">
                    <a:alpha val="40000"/>
                  </a:prst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62" name="ลูกศรเชื่อมต่อแบบตรง 28"/>
          <p:cNvCxnSpPr>
            <a:stCxn id="44" idx="2"/>
          </p:cNvCxnSpPr>
          <p:nvPr/>
        </p:nvCxnSpPr>
        <p:spPr>
          <a:xfrm>
            <a:off x="903336" y="3931188"/>
            <a:ext cx="2438" cy="389472"/>
          </a:xfrm>
          <a:prstGeom prst="straightConnector1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รูปภาพ 38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 bwMode="auto">
          <a:xfrm>
            <a:off x="5807968" y="685437"/>
            <a:ext cx="1866784" cy="10764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2" name="Rectangle 56"/>
          <p:cNvSpPr/>
          <p:nvPr/>
        </p:nvSpPr>
        <p:spPr>
          <a:xfrm>
            <a:off x="3153120" y="1772816"/>
            <a:ext cx="5463160" cy="500906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ศปก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.ศรชล.ภาค </a:t>
            </a: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 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ติดตามสถานการณ์</a:t>
            </a:r>
            <a:endParaRPr lang="en-US" sz="1800" b="1" dirty="0" smtClean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PIPO 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เขต </a:t>
            </a: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10 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(พังงา) ประสานเครือข่าย </a:t>
            </a: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ม.บริเวณใกล้เคียง </a:t>
            </a: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&amp;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ติดตามสถานการณ์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cxnSp>
        <p:nvCxnSpPr>
          <p:cNvPr id="57" name="ลูกศรเชื่อมต่อแบบตรง 28"/>
          <p:cNvCxnSpPr>
            <a:stCxn id="41" idx="5"/>
            <a:endCxn id="56" idx="2"/>
          </p:cNvCxnSpPr>
          <p:nvPr/>
        </p:nvCxnSpPr>
        <p:spPr>
          <a:xfrm>
            <a:off x="4233416" y="3150592"/>
            <a:ext cx="2124252" cy="620456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56"/>
          <p:cNvSpPr/>
          <p:nvPr/>
        </p:nvSpPr>
        <p:spPr>
          <a:xfrm>
            <a:off x="5077629" y="3252301"/>
            <a:ext cx="1291213" cy="1082604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1700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เครือข่ายประมงพื้นบ้านคุระ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เรืออ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ลิสา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จอดทอดสมอ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8" name="Rectangle 56"/>
          <p:cNvSpPr/>
          <p:nvPr/>
        </p:nvSpPr>
        <p:spPr>
          <a:xfrm>
            <a:off x="3001456" y="3212976"/>
            <a:ext cx="1789774" cy="867930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อช.หมู่เกาะสุรินทร์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อำนวยการ/ประสาน</a:t>
            </a:r>
          </a:p>
          <a:p>
            <a:pPr algn="ctr">
              <a:lnSpc>
                <a:spcPct val="70000"/>
              </a:lnSpc>
            </a:pP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รปม.ช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.โชคทวีทรัพย์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ช่วยลากเรือ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8" name="แผนผังลำดับงาน: ตัวเชื่อมต่อ 23"/>
          <p:cNvSpPr/>
          <p:nvPr/>
        </p:nvSpPr>
        <p:spPr>
          <a:xfrm>
            <a:off x="119336" y="6272158"/>
            <a:ext cx="180000" cy="180000"/>
          </a:xfrm>
          <a:prstGeom prst="flowChartConnector">
            <a:avLst/>
          </a:prstGeom>
        </p:spPr>
        <p:style>
          <a:lnRef idx="0">
            <a:schemeClr val="accent4"/>
          </a:lnRef>
          <a:fillRef idx="1001">
            <a:schemeClr val="dk2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9" name="แผนผังลำดับงาน: ตัวเชื่อมต่อ 39"/>
          <p:cNvSpPr/>
          <p:nvPr/>
        </p:nvSpPr>
        <p:spPr>
          <a:xfrm>
            <a:off x="120353" y="6489360"/>
            <a:ext cx="180000" cy="180000"/>
          </a:xfrm>
          <a:prstGeom prst="flowChartConnector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3" name="แผนผังลำดับงาน: ตัวเชื่อมต่อ 29"/>
          <p:cNvSpPr/>
          <p:nvPr/>
        </p:nvSpPr>
        <p:spPr>
          <a:xfrm>
            <a:off x="6384032" y="2816944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4" name="แผนผังลำดับงาน: ตัวเชื่อมต่อ 29"/>
          <p:cNvSpPr/>
          <p:nvPr/>
        </p:nvSpPr>
        <p:spPr>
          <a:xfrm>
            <a:off x="6968480" y="2816944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5" name="แผนผังลำดับงาน: ตัวเชื่อมต่อ 29"/>
          <p:cNvSpPr/>
          <p:nvPr/>
        </p:nvSpPr>
        <p:spPr>
          <a:xfrm>
            <a:off x="7572176" y="2816944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14" name="Elbow Connector 13"/>
          <p:cNvCxnSpPr>
            <a:stCxn id="63" idx="4"/>
            <a:endCxn id="29" idx="0"/>
          </p:cNvCxnSpPr>
          <p:nvPr/>
        </p:nvCxnSpPr>
        <p:spPr>
          <a:xfrm rot="5400000">
            <a:off x="5916956" y="2731224"/>
            <a:ext cx="327357" cy="714796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Elbow Connector 66"/>
          <p:cNvCxnSpPr>
            <a:stCxn id="65" idx="4"/>
            <a:endCxn id="60" idx="0"/>
          </p:cNvCxnSpPr>
          <p:nvPr/>
        </p:nvCxnSpPr>
        <p:spPr>
          <a:xfrm rot="16200000" flipH="1">
            <a:off x="7824356" y="2726763"/>
            <a:ext cx="313306" cy="709667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ลูกศรเชื่อมต่อแบบตรง 28"/>
          <p:cNvCxnSpPr>
            <a:stCxn id="64" idx="4"/>
            <a:endCxn id="55" idx="0"/>
          </p:cNvCxnSpPr>
          <p:nvPr/>
        </p:nvCxnSpPr>
        <p:spPr>
          <a:xfrm>
            <a:off x="7022480" y="2924944"/>
            <a:ext cx="3441" cy="327357"/>
          </a:xfrm>
          <a:prstGeom prst="straightConnector1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ลูกศรเชื่อมต่อแบบตรง 28"/>
          <p:cNvCxnSpPr>
            <a:stCxn id="56" idx="6"/>
            <a:endCxn id="66" idx="2"/>
          </p:cNvCxnSpPr>
          <p:nvPr/>
        </p:nvCxnSpPr>
        <p:spPr>
          <a:xfrm flipV="1">
            <a:off x="6537668" y="3626891"/>
            <a:ext cx="1001679" cy="144157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8" name="แผนผังลำดับงาน: ตัวเชื่อมต่อ 40"/>
          <p:cNvSpPr/>
          <p:nvPr/>
        </p:nvSpPr>
        <p:spPr>
          <a:xfrm>
            <a:off x="8540461" y="4360582"/>
            <a:ext cx="180000" cy="1800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79" name="ลูกศรเชื่อมต่อแบบตรง 28"/>
          <p:cNvCxnSpPr>
            <a:stCxn id="66" idx="6"/>
            <a:endCxn id="78" idx="1"/>
          </p:cNvCxnSpPr>
          <p:nvPr/>
        </p:nvCxnSpPr>
        <p:spPr>
          <a:xfrm>
            <a:off x="7719347" y="3626891"/>
            <a:ext cx="847474" cy="760051"/>
          </a:xfrm>
          <a:prstGeom prst="straightConnector1">
            <a:avLst/>
          </a:prstGeom>
          <a:ln w="38100">
            <a:solidFill>
              <a:srgbClr val="C00000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Rectangle 56"/>
          <p:cNvSpPr/>
          <p:nvPr/>
        </p:nvSpPr>
        <p:spPr>
          <a:xfrm>
            <a:off x="7695366" y="3238250"/>
            <a:ext cx="1280954" cy="1061829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1900</a:t>
            </a:r>
          </a:p>
          <a:p>
            <a:pPr algn="ctr">
              <a:lnSpc>
                <a:spcPct val="70000"/>
              </a:lnSpc>
            </a:pPr>
            <a:r>
              <a:rPr lang="th-TH" sz="1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เครือข่ายประมงพื้นบ้านคุระ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ให้</a:t>
            </a:r>
            <a:r>
              <a:rPr lang="th-TH" sz="1800" b="1" dirty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รปม.อ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ลันดารับปากร่อง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5" name="Rectangle 56"/>
          <p:cNvSpPr/>
          <p:nvPr/>
        </p:nvSpPr>
        <p:spPr>
          <a:xfrm>
            <a:off x="6380292" y="3252301"/>
            <a:ext cx="1291258" cy="1082604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1730</a:t>
            </a:r>
          </a:p>
          <a:p>
            <a:pPr algn="ctr">
              <a:lnSpc>
                <a:spcPct val="70000"/>
              </a:lnSpc>
            </a:pP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PIPO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 คุระบุรี</a:t>
            </a:r>
          </a:p>
          <a:p>
            <a:pPr algn="ctr">
              <a:lnSpc>
                <a:spcPct val="70000"/>
              </a:lnSpc>
            </a:pP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ประสาน </a:t>
            </a:r>
          </a:p>
          <a:p>
            <a:pPr algn="ctr">
              <a:lnSpc>
                <a:spcPct val="70000"/>
              </a:lnSpc>
            </a:pPr>
            <a:r>
              <a:rPr lang="th-TH" sz="1800" b="1" dirty="0" err="1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ม.โชควันดี </a:t>
            </a:r>
            <a:r>
              <a:rPr lang="en-US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r>
              <a:rPr lang="th-TH" sz="1800" b="1" dirty="0" smtClean="0">
                <a:effectLst>
                  <a:glow rad="228600">
                    <a:schemeClr val="bg1"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ช่วยลากเรือ</a:t>
            </a:r>
            <a:endParaRPr lang="th-TH" sz="1800" b="1" dirty="0">
              <a:effectLst>
                <a:glow rad="228600">
                  <a:schemeClr val="bg1"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6" name="แผนผังลำดับงาน: ตัวเชื่อมต่อ 40"/>
          <p:cNvSpPr/>
          <p:nvPr/>
        </p:nvSpPr>
        <p:spPr>
          <a:xfrm>
            <a:off x="6357668" y="3681048"/>
            <a:ext cx="180000" cy="1800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6" name="แผนผังลำดับงาน: ตัวเชื่อมต่อ 40"/>
          <p:cNvSpPr/>
          <p:nvPr/>
        </p:nvSpPr>
        <p:spPr>
          <a:xfrm>
            <a:off x="7539347" y="3536891"/>
            <a:ext cx="180000" cy="180000"/>
          </a:xfrm>
          <a:prstGeom prst="flowChartConnector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cxnSp>
        <p:nvCxnSpPr>
          <p:cNvPr id="94" name="Elbow Connector 93"/>
          <p:cNvCxnSpPr>
            <a:stCxn id="93" idx="4"/>
            <a:endCxn id="51" idx="0"/>
          </p:cNvCxnSpPr>
          <p:nvPr/>
        </p:nvCxnSpPr>
        <p:spPr>
          <a:xfrm rot="16200000" flipH="1">
            <a:off x="9055537" y="2586420"/>
            <a:ext cx="335208" cy="961707"/>
          </a:xfrm>
          <a:prstGeom prst="bentConnector3">
            <a:avLst>
              <a:gd name="adj1" fmla="val 50000"/>
            </a:avLst>
          </a:prstGeom>
          <a:ln w="19050">
            <a:solidFill>
              <a:srgbClr val="0070C0"/>
            </a:solidFill>
            <a:tailEnd type="triangle"/>
          </a:ln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Elbow Connector 96"/>
          <p:cNvCxnSpPr>
            <a:stCxn id="93" idx="0"/>
            <a:endCxn id="52" idx="3"/>
          </p:cNvCxnSpPr>
          <p:nvPr/>
        </p:nvCxnSpPr>
        <p:spPr>
          <a:xfrm rot="16200000" flipV="1">
            <a:off x="8295084" y="2344466"/>
            <a:ext cx="768401" cy="126008"/>
          </a:xfrm>
          <a:prstGeom prst="bentConnector2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headEnd type="triangle" w="med" len="med"/>
            <a:tailEnd type="none" w="med" len="med"/>
          </a:ln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5" name="Elbow Connector 104"/>
          <p:cNvCxnSpPr>
            <a:stCxn id="53" idx="0"/>
            <a:endCxn id="52" idx="1"/>
          </p:cNvCxnSpPr>
          <p:nvPr/>
        </p:nvCxnSpPr>
        <p:spPr>
          <a:xfrm rot="5400000" flipH="1" flipV="1">
            <a:off x="2674116" y="2366818"/>
            <a:ext cx="822553" cy="135456"/>
          </a:xfrm>
          <a:prstGeom prst="bentConnector2">
            <a:avLst/>
          </a:prstGeom>
          <a:ln w="19050">
            <a:solidFill>
              <a:schemeClr val="accent6">
                <a:lumMod val="75000"/>
              </a:schemeClr>
            </a:solidFill>
            <a:prstDash val="dash"/>
            <a:headEnd type="triangle" w="med" len="med"/>
            <a:tailEnd type="none" w="med" len="med"/>
          </a:ln>
          <a:effectLst>
            <a:glow rad="101600">
              <a:schemeClr val="bg1">
                <a:lumMod val="95000"/>
                <a:alpha val="6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Rectangle 54"/>
          <p:cNvSpPr/>
          <p:nvPr/>
        </p:nvSpPr>
        <p:spPr>
          <a:xfrm>
            <a:off x="258995" y="6409540"/>
            <a:ext cx="23321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dirty="0"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เครือข่ายเรือประมงพื้นบ้าน</a:t>
            </a:r>
            <a:r>
              <a:rPr lang="th-TH" sz="1800" b="1" dirty="0" smtClean="0">
                <a:solidFill>
                  <a:srgbClr val="7030A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คุระ</a:t>
            </a:r>
            <a:endParaRPr lang="th-TH" sz="1800" b="1" dirty="0">
              <a:solidFill>
                <a:srgbClr val="7030A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110" name="สี่เหลี่ยมผืนผ้า 4"/>
          <p:cNvSpPr/>
          <p:nvPr/>
        </p:nvSpPr>
        <p:spPr>
          <a:xfrm>
            <a:off x="264615" y="6181463"/>
            <a:ext cx="230923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1800" b="1" spc="-20" dirty="0" err="1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ศบป</a:t>
            </a:r>
            <a:r>
              <a:rPr lang="th-TH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.เขต </a:t>
            </a:r>
            <a:r>
              <a:rPr lang="en-US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10</a:t>
            </a:r>
            <a:r>
              <a:rPr lang="th-TH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en-US" sz="1800" b="1" spc="-2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1800" b="1" spc="-20" dirty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พังงา</a:t>
            </a:r>
            <a:r>
              <a:rPr lang="th-TH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</a:t>
            </a:r>
            <a:r>
              <a:rPr lang="en-US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PIPO</a:t>
            </a:r>
            <a:r>
              <a:rPr lang="th-TH" sz="1800" b="1" spc="-20" dirty="0" smtClean="0"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คุระบุรี</a:t>
            </a:r>
            <a:endParaRPr lang="th-TH" sz="1800" b="1" dirty="0">
              <a:effectLst>
                <a:glow rad="101600">
                  <a:schemeClr val="bg1">
                    <a:alpha val="6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3" name="แผนผังลำดับงาน: ตัวเชื่อมต่อ 29"/>
          <p:cNvSpPr/>
          <p:nvPr/>
        </p:nvSpPr>
        <p:spPr>
          <a:xfrm>
            <a:off x="8688288" y="2791670"/>
            <a:ext cx="108000" cy="108000"/>
          </a:xfrm>
          <a:prstGeom prst="flowChartConnector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xmlns="" val="1567025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/>
          <a:srcRect b="6285"/>
          <a:stretch/>
        </p:blipFill>
        <p:spPr>
          <a:xfrm>
            <a:off x="3359336" y="3501008"/>
            <a:ext cx="5697398" cy="2600085"/>
          </a:xfrm>
          <a:prstGeom prst="rect">
            <a:avLst/>
          </a:prstGeom>
        </p:spPr>
      </p:pic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83432" y="-3577"/>
            <a:ext cx="1022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ศรชล.</a:t>
            </a:r>
            <a:r>
              <a:rPr lang="th-TH" sz="36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จังหวัด </a:t>
            </a:r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พง.</a:t>
            </a:r>
            <a:endParaRPr lang="th-TH" sz="3600" dirty="0">
              <a:solidFill>
                <a:srgbClr val="0033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83432" y="546101"/>
            <a:ext cx="10224000" cy="11271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3592" y="224728"/>
            <a:ext cx="756000" cy="756000"/>
          </a:xfrm>
          <a:prstGeom prst="rect">
            <a:avLst/>
          </a:prstGeom>
        </p:spPr>
      </p:pic>
      <p:pic>
        <p:nvPicPr>
          <p:cNvPr id="11" name="Picture 1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6664" y="224728"/>
            <a:ext cx="756000" cy="756000"/>
          </a:xfrm>
          <a:prstGeom prst="rect">
            <a:avLst/>
          </a:prstGeom>
        </p:spPr>
      </p:pic>
      <p:sp>
        <p:nvSpPr>
          <p:cNvPr id="7" name="Rectangle 6"/>
          <p:cNvSpPr>
            <a:spLocks noChangeAspect="1" noChangeArrowheads="1"/>
          </p:cNvSpPr>
          <p:nvPr/>
        </p:nvSpPr>
        <p:spPr bwMode="auto">
          <a:xfrm>
            <a:off x="5357595" y="3272109"/>
            <a:ext cx="1700881" cy="103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th-TH" sz="4800" b="1" i="1" dirty="0" smtClean="0">
                <a:solidFill>
                  <a:srgbClr val="215968"/>
                </a:solidFill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ขอบคุณ</a:t>
            </a:r>
            <a:endParaRPr lang="th-TH" sz="4800" b="1" i="1" dirty="0">
              <a:solidFill>
                <a:srgbClr val="215968"/>
              </a:solidFill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489" y="1628800"/>
            <a:ext cx="1747095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Rectangle 19"/>
          <p:cNvSpPr/>
          <p:nvPr/>
        </p:nvSpPr>
        <p:spPr>
          <a:xfrm>
            <a:off x="2793335" y="1638701"/>
            <a:ext cx="256844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tabLst>
                <a:tab pos="171450" algn="l"/>
                <a:tab pos="457200" algn="l"/>
                <a:tab pos="1085850" algn="l"/>
                <a:tab pos="2057400" algn="l"/>
                <a:tab pos="2514600" algn="l"/>
              </a:tabLst>
            </a:pPr>
            <a:r>
              <a:rPr lang="th-TH" sz="3600" b="1" dirty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อช.หมู่เกาะ</a:t>
            </a:r>
            <a:r>
              <a:rPr lang="th-TH" sz="3600" b="1" dirty="0" smtClean="0"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สุรินทร์</a:t>
            </a:r>
            <a:endParaRPr lang="th-TH" sz="36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3" name="Rectangle 56"/>
          <p:cNvSpPr/>
          <p:nvPr/>
        </p:nvSpPr>
        <p:spPr>
          <a:xfrm>
            <a:off x="1567107" y="2206459"/>
            <a:ext cx="3661723" cy="646331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r>
              <a:rPr lang="th-TH" sz="36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เครือข่าย</a:t>
            </a:r>
            <a:r>
              <a:rPr lang="th-TH" sz="3600" b="1" dirty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ประมงพื้นบ้านคุ</a:t>
            </a:r>
            <a:r>
              <a:rPr lang="th-TH" sz="3600" b="1" dirty="0" smtClean="0">
                <a:effectLst>
                  <a:glow rad="63500">
                    <a:schemeClr val="accent4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ระ</a:t>
            </a:r>
            <a:endParaRPr lang="th-TH" sz="3600" b="1" dirty="0">
              <a:effectLst>
                <a:glow rad="63500">
                  <a:schemeClr val="accent4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4" name="Rectangle 56"/>
          <p:cNvSpPr/>
          <p:nvPr/>
        </p:nvSpPr>
        <p:spPr>
          <a:xfrm>
            <a:off x="3021946" y="2828816"/>
            <a:ext cx="2335649" cy="646331"/>
          </a:xfrm>
          <a:prstGeom prst="rect">
            <a:avLst/>
          </a:prstGeom>
          <a:solidFill>
            <a:srgbClr val="FFFFFF">
              <a:alpha val="30196"/>
            </a:srgbClr>
          </a:solidFill>
        </p:spPr>
        <p:txBody>
          <a:bodyPr wrap="square">
            <a:spAutoFit/>
          </a:bodyPr>
          <a:lstStyle/>
          <a:p>
            <a:pPr algn="ctr"/>
            <a:r>
              <a:rPr lang="th-TH" sz="3600" b="1" dirty="0" err="1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36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ม. โชควันดี </a:t>
            </a:r>
            <a:r>
              <a:rPr lang="en-US" sz="36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3</a:t>
            </a:r>
            <a:endParaRPr lang="th-TH" sz="36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6" name="สี่เหลี่ยมผืนผ้า 4"/>
          <p:cNvSpPr/>
          <p:nvPr/>
        </p:nvSpPr>
        <p:spPr>
          <a:xfrm>
            <a:off x="7104112" y="1652123"/>
            <a:ext cx="446051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3600" b="1" spc="-20" dirty="0" err="1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ศบป</a:t>
            </a:r>
            <a:r>
              <a:rPr lang="th-TH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.เขต </a:t>
            </a:r>
            <a:r>
              <a:rPr lang="en-US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10</a:t>
            </a:r>
            <a:r>
              <a:rPr lang="th-TH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</a:t>
            </a:r>
            <a:r>
              <a:rPr lang="en-US" sz="3600" b="1" spc="-2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(</a:t>
            </a:r>
            <a:r>
              <a:rPr lang="th-TH" sz="3600" b="1" spc="-20" dirty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พังงา</a:t>
            </a:r>
            <a:r>
              <a:rPr lang="th-TH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) </a:t>
            </a:r>
            <a:r>
              <a:rPr lang="en-US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PIPO</a:t>
            </a:r>
            <a:r>
              <a:rPr lang="th-TH" sz="3600" b="1" spc="-20" dirty="0" smtClean="0"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ea typeface="Calibri" panose="020F0502020204030204" pitchFamily="34" charset="0"/>
                <a:cs typeface="TH SarabunPSK" panose="020B0500040200020003" pitchFamily="34" charset="-34"/>
              </a:rPr>
              <a:t> คุระบุรี</a:t>
            </a:r>
            <a:endParaRPr lang="th-TH" sz="3600" b="1" dirty="0">
              <a:effectLst>
                <a:glow rad="63500">
                  <a:schemeClr val="accent1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238040" y="2212496"/>
            <a:ext cx="281840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tabLst>
                <a:tab pos="171450" algn="l"/>
                <a:tab pos="457200" algn="l"/>
                <a:tab pos="1085850" algn="l"/>
                <a:tab pos="2057400" algn="l"/>
                <a:tab pos="2514600" algn="l"/>
              </a:tabLst>
            </a:pPr>
            <a:r>
              <a:rPr lang="th-TH" sz="3600" b="1" dirty="0" err="1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36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ม. ช.</a:t>
            </a:r>
            <a:r>
              <a:rPr lang="th-TH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โชคทวี</a:t>
            </a:r>
            <a:r>
              <a:rPr lang="th-TH" sz="36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ทรัพย์</a:t>
            </a:r>
            <a:endParaRPr lang="th-TH" sz="3600" b="1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076568" y="2802955"/>
            <a:ext cx="18277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h-TH" sz="3600" b="1" dirty="0" err="1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รป</a:t>
            </a:r>
            <a:r>
              <a:rPr lang="th-TH" sz="3600" b="1" dirty="0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ม. </a:t>
            </a:r>
            <a:r>
              <a:rPr lang="th-TH" sz="3600" b="1" dirty="0" err="1" smtClean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อลัน</a:t>
            </a:r>
            <a:r>
              <a:rPr lang="th-TH" sz="3600" b="1" dirty="0"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anose="020B0500040200020003" pitchFamily="34" charset="-34"/>
                <a:cs typeface="TH SarabunPSK" panose="020B0500040200020003" pitchFamily="34" charset="-34"/>
              </a:rPr>
              <a:t>ดา</a:t>
            </a:r>
            <a:endParaRPr lang="en-US" sz="3600" dirty="0"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9874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83432" y="-3577"/>
            <a:ext cx="1022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นโยบายการปฏิบัติงานประจำปี </a:t>
            </a:r>
            <a:r>
              <a:rPr lang="th-TH" sz="3600" dirty="0" err="1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งป</a:t>
            </a:r>
            <a:r>
              <a:rPr lang="th-TH" sz="36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.64 ผอ.ศรชล.จังหวัด พง. </a:t>
            </a: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83432" y="546101"/>
            <a:ext cx="10224000" cy="11271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592" y="224728"/>
            <a:ext cx="756000" cy="756000"/>
          </a:xfrm>
          <a:prstGeom prst="rect">
            <a:avLst/>
          </a:prstGeom>
        </p:spPr>
      </p:pic>
      <p:pic>
        <p:nvPicPr>
          <p:cNvPr id="11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6664" y="224728"/>
            <a:ext cx="756000" cy="75600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1342336" y="1556792"/>
            <a:ext cx="9506192" cy="21975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95000"/>
              </a:lnSpc>
            </a:pP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1. การ</a:t>
            </a: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ปฏิบัติการในการรักษาผลประโยชน์ของชาติทาง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ทะเล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th-TH" sz="3600" b="1" dirty="0" smtClean="0">
              <a:solidFill>
                <a:srgbClr val="003399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lvl="0">
              <a:lnSpc>
                <a:spcPct val="95000"/>
              </a:lnSpc>
            </a:pP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   ในพื้นที่เขต</a:t>
            </a: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ทางทะเลของจังหวัดพังงา  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th-TH" sz="3600" b="1" dirty="0" smtClean="0">
              <a:solidFill>
                <a:srgbClr val="003399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lvl="0">
              <a:lnSpc>
                <a:spcPct val="95000"/>
              </a:lnSpc>
            </a:pP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ต้อง</a:t>
            </a: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ดำเนินการด้วยความรวดเร็ว 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รอบคอบ 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ถูกต้อง</a:t>
            </a: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ตามกฎหมาย 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endParaRPr lang="th-TH" sz="3600" b="1" dirty="0" smtClean="0">
              <a:solidFill>
                <a:srgbClr val="003399"/>
              </a:solidFill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  <a:latin typeface="TH SarabunPSK" pitchFamily="34" charset="-34"/>
              <a:cs typeface="TH SarabunPSK" pitchFamily="34" charset="-34"/>
            </a:endParaRPr>
          </a:p>
          <a:p>
            <a:pPr lvl="0">
              <a:lnSpc>
                <a:spcPct val="95000"/>
              </a:lnSpc>
            </a:pP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	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และเรียบร้อย</a:t>
            </a:r>
            <a:r>
              <a:rPr lang="en-US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 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ใน</a:t>
            </a:r>
            <a:r>
              <a:rPr lang="th-TH" sz="3600" b="1" dirty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โอกาส</a:t>
            </a:r>
            <a:r>
              <a:rPr lang="th-TH" sz="3600" b="1" dirty="0" smtClean="0">
                <a:solidFill>
                  <a:srgbClr val="003399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แรก </a:t>
            </a: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403779" y="4293096"/>
            <a:ext cx="2300516" cy="143152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12024" y="4581128"/>
            <a:ext cx="1908699" cy="1431524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1651"/>
          <a:stretch/>
        </p:blipFill>
        <p:spPr>
          <a:xfrm>
            <a:off x="3747710" y="4770817"/>
            <a:ext cx="2381258" cy="14315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1711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983432" y="-3577"/>
            <a:ext cx="102240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1pPr>
            <a:lvl2pPr marL="742950" indent="-28575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2pPr>
            <a:lvl3pPr marL="11430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3pPr>
            <a:lvl4pPr marL="16002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4pPr>
            <a:lvl5pPr marL="2057400" indent="-228600" eaLnBrk="0" hangingPunct="0"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1"/>
                </a:solidFill>
                <a:latin typeface="Arial" charset="0"/>
                <a:cs typeface="Angsana New" pitchFamily="18" charset="-34"/>
              </a:defRPr>
            </a:lvl9pPr>
          </a:lstStyle>
          <a:p>
            <a:pPr eaLnBrk="1" hangingPunct="1"/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ศรชล.</a:t>
            </a:r>
            <a:r>
              <a:rPr lang="th-TH" sz="3600" dirty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จังหวัด </a:t>
            </a:r>
            <a:r>
              <a:rPr lang="th-TH" sz="3600" dirty="0" smtClean="0">
                <a:solidFill>
                  <a:srgbClr val="003399"/>
                </a:solidFill>
                <a:latin typeface="TH SarabunPSK" pitchFamily="34" charset="-34"/>
                <a:cs typeface="TH SarabunPSK" pitchFamily="34" charset="-34"/>
              </a:rPr>
              <a:t>พง.</a:t>
            </a:r>
            <a:endParaRPr lang="th-TH" sz="3600" dirty="0">
              <a:solidFill>
                <a:srgbClr val="003399"/>
              </a:solidFill>
              <a:latin typeface="TH SarabunPSK" pitchFamily="34" charset="-34"/>
              <a:cs typeface="TH SarabunPSK" pitchFamily="34" charset="-34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983432" y="546101"/>
            <a:ext cx="10224000" cy="112713"/>
          </a:xfrm>
          <a:prstGeom prst="rect">
            <a:avLst/>
          </a:prstGeom>
          <a:solidFill>
            <a:srgbClr val="3333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en-US" sz="1800" kern="0">
              <a:solidFill>
                <a:sysClr val="windowText" lastClr="000000"/>
              </a:solidFill>
            </a:endParaRPr>
          </a:p>
        </p:txBody>
      </p:sp>
      <p:pic>
        <p:nvPicPr>
          <p:cNvPr id="10" name="Picture 27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3592" y="224728"/>
            <a:ext cx="756000" cy="756000"/>
          </a:xfrm>
          <a:prstGeom prst="rect">
            <a:avLst/>
          </a:prstGeom>
        </p:spPr>
      </p:pic>
      <p:pic>
        <p:nvPicPr>
          <p:cNvPr id="11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316664" y="224728"/>
            <a:ext cx="756000" cy="756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3432" y="2880368"/>
            <a:ext cx="9144000" cy="231689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77731" y="5588759"/>
            <a:ext cx="1053260" cy="105326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973275" y="5574623"/>
            <a:ext cx="1184940" cy="10642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621" r="10280"/>
          <a:stretch/>
        </p:blipFill>
        <p:spPr>
          <a:xfrm>
            <a:off x="8301867" y="5415317"/>
            <a:ext cx="936105" cy="121415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1" cstate="print"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821147" y="5564170"/>
            <a:ext cx="1073689" cy="107368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CF8F5"/>
              </a:clrFrom>
              <a:clrTo>
                <a:srgbClr val="FCF8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37972" y="5564170"/>
            <a:ext cx="1080120" cy="1080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4" cstate="print">
            <a:extLst>
              <a:ext uri="{BEBA8EAE-BF5A-486C-A8C5-ECC9F3942E4B}">
                <a14:imgProps xmlns:a14="http://schemas.microsoft.com/office/drawing/2010/main" xmlns="">
                  <a14:imgLayer r:embed="rId1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67808" y="5458593"/>
            <a:ext cx="609987" cy="1257706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FFFFD"/>
              </a:clrFrom>
              <a:clrTo>
                <a:srgbClr val="FFFF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5402" y="5212080"/>
            <a:ext cx="1655143" cy="1645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84293" y="1340768"/>
            <a:ext cx="1737360" cy="1737360"/>
          </a:xfrm>
          <a:prstGeom prst="rect">
            <a:avLst/>
          </a:prstGeom>
        </p:spPr>
      </p:pic>
      <p:sp>
        <p:nvSpPr>
          <p:cNvPr id="29" name="Rectangle 28"/>
          <p:cNvSpPr/>
          <p:nvPr/>
        </p:nvSpPr>
        <p:spPr>
          <a:xfrm>
            <a:off x="2567608" y="2193655"/>
            <a:ext cx="7984704" cy="8032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th-TH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</a:t>
            </a:r>
            <a:r>
              <a:rPr lang="en-US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             </a:t>
            </a:r>
            <a:r>
              <a:rPr lang="th-TH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แร่หมื่นล้าน                  </a:t>
            </a:r>
            <a:r>
              <a:rPr lang="en-US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       </a:t>
            </a:r>
            <a:r>
              <a:rPr lang="th-TH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บ้านกลางน้ำ</a:t>
            </a:r>
          </a:p>
          <a:p>
            <a:pPr algn="ctr">
              <a:lnSpc>
                <a:spcPct val="80000"/>
              </a:lnSpc>
            </a:pPr>
            <a:r>
              <a:rPr lang="th-TH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ถ้ำงามตา  ภูผาแปลก  </a:t>
            </a:r>
            <a:r>
              <a:rPr lang="en-US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                    </a:t>
            </a:r>
            <a:r>
              <a:rPr lang="th-TH" b="1" i="1" dirty="0" smtClean="0">
                <a:solidFill>
                  <a:srgbClr val="003399"/>
                </a:solidFill>
                <a:effectLst>
                  <a:glow rad="63500">
                    <a:schemeClr val="accent5">
                      <a:satMod val="175000"/>
                      <a:alpha val="40000"/>
                    </a:schemeClr>
                  </a:glow>
                </a:effectLst>
                <a:latin typeface="TH SarabunPSK" pitchFamily="34" charset="-34"/>
                <a:cs typeface="TH SarabunPSK" pitchFamily="34" charset="-34"/>
              </a:rPr>
              <a:t>แมกไม้จำปูน   บริบูรณ์ทรัพยากร </a:t>
            </a:r>
            <a:endParaRPr lang="en-US" i="1" dirty="0">
              <a:solidFill>
                <a:srgbClr val="003399"/>
              </a:solidFill>
              <a:effectLst>
                <a:glow rad="63500">
                  <a:schemeClr val="accent5">
                    <a:satMod val="175000"/>
                    <a:alpha val="4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9037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5764</TotalTime>
  <Words>298</Words>
  <Application>Microsoft Office PowerPoint</Application>
  <PresentationFormat>Custom</PresentationFormat>
  <Paragraphs>56</Paragraphs>
  <Slides>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ชุดรูปแบบของ Office</vt:lpstr>
      <vt:lpstr>Slide 1</vt:lpstr>
      <vt:lpstr>Slide 2</vt:lpstr>
      <vt:lpstr>Slide 3</vt:lpstr>
      <vt:lpstr>Slide 4</vt:lpstr>
      <vt:lpstr>Slide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โครงการจัดหาเรือสนับสนุนการปฏิบัติการทางเรือ</dc:title>
  <dc:creator>Namo</dc:creator>
  <cp:lastModifiedBy>phangnga</cp:lastModifiedBy>
  <cp:revision>338</cp:revision>
  <cp:lastPrinted>2016-01-22T04:57:06Z</cp:lastPrinted>
  <dcterms:created xsi:type="dcterms:W3CDTF">2015-11-06T03:59:18Z</dcterms:created>
  <dcterms:modified xsi:type="dcterms:W3CDTF">2021-01-18T04:36:06Z</dcterms:modified>
</cp:coreProperties>
</file>